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12"/>
  </p:notesMasterIdLst>
  <p:sldIdLst>
    <p:sldId id="256" r:id="rId2"/>
    <p:sldId id="300" r:id="rId3"/>
    <p:sldId id="267" r:id="rId4"/>
    <p:sldId id="259" r:id="rId5"/>
    <p:sldId id="295" r:id="rId6"/>
    <p:sldId id="299" r:id="rId7"/>
    <p:sldId id="282" r:id="rId8"/>
    <p:sldId id="297" r:id="rId9"/>
    <p:sldId id="292" r:id="rId10"/>
    <p:sldId id="266" r:id="rId11"/>
  </p:sldIdLst>
  <p:sldSz cx="9144000" cy="6858000" type="screen4x3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Надежда" initials="Н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3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9DEAC-C2BD-4298-9F80-594ABE8AA23D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3CB7A7-592F-4356-942F-DC5D7A308D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162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B87133-57A8-4398-BC2F-A0D082894513}" type="slidenum">
              <a:rPr lang="en-US" altLang="ru-RU"/>
              <a:pPr/>
              <a:t>9</a:t>
            </a:fld>
            <a:endParaRPr lang="en-US" altLang="ru-RU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4563" y="746125"/>
            <a:ext cx="4972050" cy="3729038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/>
              <a:t>Content Layouts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F7B14AF-D76D-490F-BD32-EC6522A2A565}" type="datetime1">
              <a:rPr lang="ru-RU" smtClean="0"/>
              <a:pPr/>
              <a:t>24.01.2020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992E-354A-4154-A791-82BD39A07D11}" type="datetime1">
              <a:rPr lang="ru-RU" smtClean="0"/>
              <a:pPr/>
              <a:t>24.01.2020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3516-041F-4CC7-9A42-F28A3132E9A2}" type="datetime1">
              <a:rPr lang="ru-RU" smtClean="0"/>
              <a:pPr/>
              <a:t>24.01.2020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5257582-26C2-4143-9C44-D0D78E356BFB}" type="datetime1">
              <a:rPr lang="ru-RU" smtClean="0"/>
              <a:pPr/>
              <a:t>24.01.2020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27F4A19-3A96-49AC-AC11-BADCAF7BB3D6}" type="datetime1">
              <a:rPr lang="ru-RU" smtClean="0"/>
              <a:pPr/>
              <a:t>24.01.2020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D3214-E09C-4A53-BE2A-6859CC393A72}" type="datetime1">
              <a:rPr lang="ru-RU" smtClean="0"/>
              <a:pPr/>
              <a:t>24.01.2020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E90EC-D216-401A-8D32-FBB2327012F8}" type="datetime1">
              <a:rPr lang="ru-RU" smtClean="0"/>
              <a:pPr/>
              <a:t>24.01.2020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26A6881-CC77-414E-9AF1-3871A5C23151}" type="datetime1">
              <a:rPr lang="ru-RU" smtClean="0"/>
              <a:pPr/>
              <a:t>24.01.2020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E0BA3-5A7C-4C2C-9DD1-1D3A620B9E02}" type="datetime1">
              <a:rPr lang="ru-RU" smtClean="0"/>
              <a:pPr/>
              <a:t>24.01.2020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1078C29-7510-4F7A-9498-778AE7AB0930}" type="datetime1">
              <a:rPr lang="ru-RU" smtClean="0"/>
              <a:pPr/>
              <a:t>24.01.2020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1A2C28-FFD9-4B7D-8C1F-29340F0CD92D}" type="datetime1">
              <a:rPr lang="ru-RU" smtClean="0"/>
              <a:pPr/>
              <a:t>24.01.2020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2ECFD22-71D0-4CBA-9E12-F8533BE08871}" type="datetime1">
              <a:rPr lang="ru-RU" smtClean="0"/>
              <a:pPr/>
              <a:t>24.01.2020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00298" y="1785926"/>
            <a:ext cx="6215106" cy="4286280"/>
          </a:xfrm>
        </p:spPr>
        <p:txBody>
          <a:bodyPr>
            <a:normAutofit fontScale="90000"/>
          </a:bodyPr>
          <a:lstStyle/>
          <a:p>
            <a:pPr algn="ctr" eaLnBrk="0" hangingPunct="0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  <a:t/>
            </a:r>
            <a:b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</a:br>
            <a: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  <a:t/>
            </a:r>
            <a:b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</a:b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Краткая презентация основной образовательной программы дошкольного образования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/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</a:br>
            <a:r>
              <a:rPr lang="ru-RU" b="1" dirty="0" smtClean="0">
                <a:solidFill>
                  <a:srgbClr val="2C0FDB"/>
                </a:solidFill>
                <a:latin typeface="Georgia" pitchFamily="18" charset="0"/>
              </a:rPr>
              <a:t/>
            </a:r>
            <a:br>
              <a:rPr lang="ru-RU" b="1" dirty="0" smtClean="0">
                <a:solidFill>
                  <a:srgbClr val="2C0FDB"/>
                </a:solidFill>
                <a:latin typeface="Georgia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1571604" y="571480"/>
            <a:ext cx="7358114" cy="1428760"/>
          </a:xfrm>
          <a:prstGeom prst="horizontalScroll">
            <a:avLst>
              <a:gd name="adj" fmla="val 12500"/>
            </a:avLst>
          </a:prstGeom>
          <a:solidFill>
            <a:srgbClr val="FFFFFF">
              <a:alpha val="0"/>
            </a:srgbClr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tabLst>
                <a:tab pos="3819525" algn="l"/>
              </a:tabLst>
            </a:pPr>
            <a:r>
              <a:rPr lang="ru-RU" sz="2000" b="1" dirty="0" smtClean="0">
                <a:latin typeface="Georgia" pitchFamily="18" charset="0"/>
                <a:cs typeface="Times New Roman" pitchFamily="18" charset="0"/>
              </a:rPr>
              <a:t>Структурные  подразделения дошкольного образования</a:t>
            </a:r>
            <a:br>
              <a:rPr lang="ru-RU" sz="2000" b="1" dirty="0" smtClean="0">
                <a:latin typeface="Georgia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Georgia" pitchFamily="18" charset="0"/>
                <a:cs typeface="Times New Roman" pitchFamily="18" charset="0"/>
              </a:rPr>
              <a:t>МКОУ «СОШ с.Янтарного»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587127" y="440093"/>
            <a:ext cx="4069704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tabLst>
                <a:tab pos="3819525" algn="l"/>
              </a:tabLst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3819525" algn="l"/>
              </a:tabLst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3670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2"/>
                </a:solidFill>
                <a:latin typeface="Georgia" pitchFamily="18" charset="0"/>
              </a:rPr>
              <a:t>Спасибо за внимание!</a:t>
            </a:r>
            <a:br>
              <a:rPr lang="ru-RU" sz="3600" b="1" dirty="0" smtClean="0">
                <a:solidFill>
                  <a:schemeClr val="tx2"/>
                </a:solidFill>
                <a:latin typeface="Georgia" pitchFamily="18" charset="0"/>
              </a:rPr>
            </a:br>
            <a:r>
              <a:rPr lang="ru-RU" sz="4800" b="1" dirty="0" smtClean="0">
                <a:solidFill>
                  <a:schemeClr val="tx2"/>
                </a:solidFill>
              </a:rPr>
              <a:t/>
            </a:r>
            <a:br>
              <a:rPr lang="ru-RU" sz="4800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10</a:t>
            </a:fld>
            <a:endParaRPr lang="ru-RU"/>
          </a:p>
        </p:txBody>
      </p:sp>
      <p:pic>
        <p:nvPicPr>
          <p:cNvPr id="4" name="Рисунок 3" descr="yjhsrthrfgrt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8662" y="357166"/>
            <a:ext cx="7286676" cy="305828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572560" cy="642942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          Основная образовательная программа структурных  подразделений дошкольного образования МКОУ «СОШ с.Янтарного»                        (с. Янтарное, с. Черниговское, с. Комсомольское)</a:t>
            </a:r>
            <a:br>
              <a:rPr lang="ru-RU" b="1" dirty="0" smtClean="0"/>
            </a:br>
            <a:r>
              <a:rPr lang="ru-RU" dirty="0" smtClean="0"/>
              <a:t>Сокращённое название: </a:t>
            </a:r>
            <a:br>
              <a:rPr lang="ru-RU" dirty="0" smtClean="0"/>
            </a:br>
            <a:r>
              <a:rPr lang="ru-RU" b="1" dirty="0" smtClean="0"/>
              <a:t>ООП СПДО </a:t>
            </a:r>
            <a:br>
              <a:rPr lang="ru-RU" b="1" dirty="0" smtClean="0"/>
            </a:b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Ориентирована на детей в возрасте от 1,5 лет до прекращения образовательных отношений.</a:t>
            </a: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Воспитание и обучение в детском саду ведется на русском языке.</a:t>
            </a:r>
          </a:p>
          <a:p>
            <a:pPr algn="ctr">
              <a:buNone/>
            </a:pP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  <p:transition spd="med" advTm="30000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5500726" cy="6715148"/>
          </a:xfrm>
        </p:spPr>
        <p:txBody>
          <a:bodyPr>
            <a:no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dirty="0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214282" y="928670"/>
            <a:ext cx="5357850" cy="56435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Образовательная программа разработана на основе </a:t>
            </a:r>
            <a:r>
              <a:rPr lang="ru-RU" dirty="0" smtClean="0"/>
              <a:t>Федерального государственного образовательного стандарта дошкольного образования (ФГОС ДО) (Приказ </a:t>
            </a:r>
            <a:r>
              <a:rPr lang="ru-RU" dirty="0" err="1" smtClean="0"/>
              <a:t>МОиН</a:t>
            </a:r>
            <a:r>
              <a:rPr lang="ru-RU" dirty="0" smtClean="0"/>
              <a:t> РФ № 1155 от 17 октября 2013г) и с учётом примерной общеобразовательной программы дошкольного образования «От рождения до школы» под редакцией </a:t>
            </a:r>
            <a:r>
              <a:rPr lang="ru-RU" dirty="0" err="1" smtClean="0"/>
              <a:t>Н.Е.Вераксы</a:t>
            </a:r>
            <a:r>
              <a:rPr lang="ru-RU" dirty="0" smtClean="0"/>
              <a:t>, Т.С.Комаровой, М.А.Васильевой.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1026" name="Picture 2" descr="C:\Documents and Settings\Администратор\Рабочий стол\IMG_84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928670"/>
            <a:ext cx="3143272" cy="4644603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образовательной</a:t>
            </a:r>
            <a:r>
              <a:rPr lang="ru-RU" sz="3200" b="1" dirty="0" smtClean="0">
                <a:solidFill>
                  <a:schemeClr val="tx2"/>
                </a:solidFill>
                <a:latin typeface="Georgia" pitchFamily="18" charset="0"/>
                <a:ea typeface="Bodoni MT"/>
              </a:rPr>
              <a:t> программы:</a:t>
            </a:r>
            <a:endParaRPr lang="ru-RU" sz="32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929058" y="1203411"/>
            <a:ext cx="4857784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dirty="0" smtClean="0"/>
              <a:t>развитие личности детей дошкольного возраста в различных видах общения и деятельности с учетом их возрастных, индивидуальных психологических и физиологических особенностей.</a:t>
            </a:r>
          </a:p>
          <a:p>
            <a:r>
              <a:rPr lang="ru-RU" dirty="0" smtClean="0"/>
              <a:t>     Программа направлена на:</a:t>
            </a:r>
          </a:p>
          <a:p>
            <a:r>
              <a:rPr lang="ru-RU" dirty="0" smtClean="0"/>
              <a:t>- создание условий развития ребенка, открывающих возможности для его позитивной социализации, его личностного развития, развития инициативы и творческих способностей на основе сотрудничества со взрослыми и сверстниками и соответствующим возрасту видам деятельности;</a:t>
            </a:r>
          </a:p>
          <a:p>
            <a:r>
              <a:rPr lang="ru-RU" dirty="0" smtClean="0"/>
              <a:t>- на создание развивающей образовательной среды, которая представляет собой систему условий социализации и индивидуализации детей.</a:t>
            </a: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7050" algn="l"/>
                <a:tab pos="809625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H:\Дет.сад\Картинки, рисунки\Дети и взрослые\дети рисую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143116"/>
            <a:ext cx="3041914" cy="228143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14338"/>
            <a:ext cx="8229600" cy="205916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Основная образовательная программа дошкольного образования включает три основных раздела</a:t>
            </a:r>
            <a:endParaRPr lang="ru-RU" sz="2800" b="1" dirty="0"/>
          </a:p>
        </p:txBody>
      </p:sp>
      <p:sp>
        <p:nvSpPr>
          <p:cNvPr id="4" name="AutoShape 28"/>
          <p:cNvSpPr>
            <a:spLocks noGrp="1" noChangeArrowheads="1"/>
          </p:cNvSpPr>
          <p:nvPr>
            <p:ph idx="1"/>
          </p:nvPr>
        </p:nvSpPr>
        <p:spPr bwMode="gray">
          <a:xfrm>
            <a:off x="1403648" y="3140968"/>
            <a:ext cx="6480720" cy="864096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None/>
            </a:pPr>
            <a:r>
              <a:rPr lang="ru-RU" b="1" dirty="0" smtClean="0"/>
              <a:t>ЦЕЛЕВОЙ РАЗДЕЛ</a:t>
            </a:r>
            <a:endParaRPr lang="ru-RU" b="1" dirty="0"/>
          </a:p>
        </p:txBody>
      </p:sp>
      <p:sp>
        <p:nvSpPr>
          <p:cNvPr id="5" name="AutoShape 28"/>
          <p:cNvSpPr>
            <a:spLocks noChangeArrowheads="1"/>
          </p:cNvSpPr>
          <p:nvPr/>
        </p:nvSpPr>
        <p:spPr bwMode="gray">
          <a:xfrm>
            <a:off x="899592" y="4149080"/>
            <a:ext cx="7200800" cy="936104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3200" b="1" dirty="0" smtClean="0"/>
              <a:t>СОДЕРЖАТЕЛЬНЫЙ РАЗДЕЛ</a:t>
            </a:r>
            <a:endParaRPr lang="ru-RU" sz="3200" b="1" dirty="0"/>
          </a:p>
        </p:txBody>
      </p:sp>
      <p:sp>
        <p:nvSpPr>
          <p:cNvPr id="6" name="AutoShape 28"/>
          <p:cNvSpPr>
            <a:spLocks noChangeArrowheads="1"/>
          </p:cNvSpPr>
          <p:nvPr/>
        </p:nvSpPr>
        <p:spPr bwMode="gray">
          <a:xfrm>
            <a:off x="467544" y="5229200"/>
            <a:ext cx="8064896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3600" b="1" dirty="0" smtClean="0"/>
              <a:t>ОРГАНИЗАЦИОННЫЙ РАЗДЕЛ</a:t>
            </a:r>
            <a:endParaRPr lang="ru-RU" sz="3600" b="1" dirty="0"/>
          </a:p>
        </p:txBody>
      </p:sp>
      <p:sp>
        <p:nvSpPr>
          <p:cNvPr id="7" name="AutoShape 16"/>
          <p:cNvSpPr>
            <a:spLocks noChangeArrowheads="1"/>
          </p:cNvSpPr>
          <p:nvPr/>
        </p:nvSpPr>
        <p:spPr bwMode="blackGray">
          <a:xfrm rot="16200000" flipH="1" flipV="1">
            <a:off x="3740242" y="1884494"/>
            <a:ext cx="979006" cy="755650"/>
          </a:xfrm>
          <a:prstGeom prst="rightArrow">
            <a:avLst>
              <a:gd name="adj1" fmla="val 46509"/>
              <a:gd name="adj2" fmla="val 42052"/>
            </a:avLst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34"/>
          <p:cNvSpPr>
            <a:spLocks noChangeArrowheads="1"/>
          </p:cNvSpPr>
          <p:nvPr/>
        </p:nvSpPr>
        <p:spPr bwMode="blackGray">
          <a:xfrm rot="16200000" flipV="1">
            <a:off x="4265749" y="2223083"/>
            <a:ext cx="1080120" cy="755650"/>
          </a:xfrm>
          <a:prstGeom prst="rightArrow">
            <a:avLst>
              <a:gd name="adj1" fmla="val 46509"/>
              <a:gd name="adj2" fmla="val 42098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 advTm="30000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7467600" cy="611678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b="1" dirty="0" smtClean="0">
                <a:solidFill>
                  <a:srgbClr val="0070C0"/>
                </a:solidFill>
              </a:rPr>
              <a:t>Содержание программы учитывает возрастные и индивидуальные особенности воспитанников  СПДО.</a:t>
            </a:r>
          </a:p>
          <a:p>
            <a:pPr>
              <a:buNone/>
            </a:pPr>
            <a:endParaRPr lang="ru-RU" sz="1800" b="1" dirty="0" smtClean="0"/>
          </a:p>
          <a:p>
            <a:pPr>
              <a:buNone/>
            </a:pPr>
            <a:r>
              <a:rPr lang="ru-RU" sz="1800" b="1" dirty="0" smtClean="0"/>
              <a:t>    СПДО с. Янтарного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Общее количество групп – 3, из них- 3 </a:t>
            </a:r>
            <a:r>
              <a:rPr lang="ru-RU" sz="1800" dirty="0" err="1" smtClean="0"/>
              <a:t>общеразвивающей</a:t>
            </a:r>
            <a:r>
              <a:rPr lang="ru-RU" sz="1800" dirty="0" smtClean="0"/>
              <a:t> направленности. Всего 71 воспитанников.</a:t>
            </a:r>
          </a:p>
          <a:p>
            <a:pPr>
              <a:buNone/>
            </a:pPr>
            <a:endParaRPr lang="ru-RU" sz="1800" b="1" dirty="0" smtClean="0"/>
          </a:p>
          <a:p>
            <a:pPr>
              <a:buNone/>
            </a:pPr>
            <a:endParaRPr lang="ru-RU" sz="1800" b="1" dirty="0" smtClean="0"/>
          </a:p>
          <a:p>
            <a:pPr>
              <a:buNone/>
            </a:pPr>
            <a:r>
              <a:rPr lang="ru-RU" sz="1800" b="1" dirty="0" smtClean="0"/>
              <a:t>      СПДО с. Черниговского</a:t>
            </a:r>
          </a:p>
          <a:p>
            <a:pPr>
              <a:buNone/>
            </a:pPr>
            <a:r>
              <a:rPr lang="ru-RU" sz="1800" b="1" dirty="0" smtClean="0"/>
              <a:t>     </a:t>
            </a:r>
            <a:r>
              <a:rPr lang="ru-RU" sz="1800" dirty="0" smtClean="0"/>
              <a:t>Общее количество групп – 2, из них- 2 </a:t>
            </a:r>
            <a:r>
              <a:rPr lang="ru-RU" sz="1800" dirty="0" err="1" smtClean="0"/>
              <a:t>общеразвивающей</a:t>
            </a:r>
            <a:r>
              <a:rPr lang="ru-RU" sz="1800" dirty="0" smtClean="0"/>
              <a:t> направленности. Всего  38воспитанников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sz="1800" b="1" dirty="0" smtClean="0"/>
              <a:t>СПДО с. Комсомольского</a:t>
            </a:r>
          </a:p>
          <a:p>
            <a:pPr>
              <a:buNone/>
            </a:pPr>
            <a:r>
              <a:rPr lang="ru-RU" sz="1800" dirty="0" smtClean="0"/>
              <a:t>     Общее количество групп – 1, из них- 1 </a:t>
            </a:r>
            <a:r>
              <a:rPr lang="ru-RU" sz="1800" dirty="0" err="1" smtClean="0"/>
              <a:t>общеразвивающей</a:t>
            </a:r>
            <a:r>
              <a:rPr lang="ru-RU" sz="1800" dirty="0" smtClean="0"/>
              <a:t> направленности. Всего 19 воспитанников.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000099"/>
                </a:solidFill>
              </a:rPr>
              <a:t>Образовательные области, обеспечивающие разностороннее развитие детей по ФГОС ДО:</a:t>
            </a:r>
            <a:endParaRPr lang="ru-RU" sz="2800" b="1" dirty="0">
              <a:solidFill>
                <a:srgbClr val="000099"/>
              </a:solidFill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843213" y="1844675"/>
            <a:ext cx="3384550" cy="71913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/>
              <a:t>Физическое развитие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5000628" y="4786322"/>
            <a:ext cx="2714644" cy="1223963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Художественно-</a:t>
            </a:r>
          </a:p>
          <a:p>
            <a:pPr algn="ctr"/>
            <a:r>
              <a:rPr lang="ru-RU" sz="2400" b="1" dirty="0"/>
              <a:t>эстетическое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5143504" y="3071810"/>
            <a:ext cx="3446469" cy="1214446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/>
              <a:t> </a:t>
            </a:r>
            <a:r>
              <a:rPr lang="ru-RU" sz="2400" b="1" dirty="0"/>
              <a:t>Познавательное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1857356" y="4714884"/>
            <a:ext cx="2592388" cy="1285884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Речевое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285720" y="3071810"/>
            <a:ext cx="3357586" cy="122079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Социально-</a:t>
            </a:r>
          </a:p>
          <a:p>
            <a:pPr algn="ctr"/>
            <a:r>
              <a:rPr lang="ru-RU" sz="2400" b="1" dirty="0"/>
              <a:t>коммуникативное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cxnSp>
        <p:nvCxnSpPr>
          <p:cNvPr id="24588" name="AutoShape 12"/>
          <p:cNvCxnSpPr>
            <a:cxnSpLocks noChangeShapeType="1"/>
            <a:stCxn id="24580" idx="1"/>
            <a:endCxn id="24587" idx="0"/>
          </p:cNvCxnSpPr>
          <p:nvPr/>
        </p:nvCxnSpPr>
        <p:spPr bwMode="auto">
          <a:xfrm rot="10800000" flipV="1">
            <a:off x="1964513" y="2204244"/>
            <a:ext cx="878700" cy="8675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0" name="AutoShape 14"/>
          <p:cNvCxnSpPr>
            <a:cxnSpLocks noChangeShapeType="1"/>
            <a:stCxn id="24580" idx="2"/>
            <a:endCxn id="24580" idx="2"/>
          </p:cNvCxnSpPr>
          <p:nvPr/>
        </p:nvCxnSpPr>
        <p:spPr bwMode="auto">
          <a:xfrm>
            <a:off x="4535488" y="2563813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2" name="AutoShape 16"/>
          <p:cNvCxnSpPr>
            <a:cxnSpLocks noChangeShapeType="1"/>
            <a:stCxn id="24580" idx="3"/>
            <a:endCxn id="24585" idx="0"/>
          </p:cNvCxnSpPr>
          <p:nvPr/>
        </p:nvCxnSpPr>
        <p:spPr bwMode="auto">
          <a:xfrm>
            <a:off x="6227763" y="2204244"/>
            <a:ext cx="638976" cy="8675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3" name="AutoShape 17"/>
          <p:cNvCxnSpPr>
            <a:cxnSpLocks noChangeShapeType="1"/>
          </p:cNvCxnSpPr>
          <p:nvPr/>
        </p:nvCxnSpPr>
        <p:spPr bwMode="auto">
          <a:xfrm rot="16200000" flipH="1">
            <a:off x="2035951" y="4321975"/>
            <a:ext cx="428628" cy="3571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4" name="AutoShape 18"/>
          <p:cNvCxnSpPr>
            <a:cxnSpLocks noChangeShapeType="1"/>
            <a:endCxn id="24584" idx="1"/>
          </p:cNvCxnSpPr>
          <p:nvPr/>
        </p:nvCxnSpPr>
        <p:spPr bwMode="auto">
          <a:xfrm>
            <a:off x="4429124" y="5286388"/>
            <a:ext cx="571504" cy="11191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5" name="AutoShape 19"/>
          <p:cNvCxnSpPr>
            <a:cxnSpLocks noChangeShapeType="1"/>
          </p:cNvCxnSpPr>
          <p:nvPr/>
        </p:nvCxnSpPr>
        <p:spPr bwMode="auto">
          <a:xfrm flipV="1">
            <a:off x="6858016" y="4286256"/>
            <a:ext cx="571504" cy="5000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0099"/>
                </a:solidFill>
              </a:rPr>
              <a:t>Направления вариативной части программы:</a:t>
            </a:r>
            <a:endParaRPr lang="ru-RU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01"/>
            <a:ext cx="4114800" cy="1252736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None/>
            </a:pPr>
            <a:r>
              <a:rPr lang="ru-RU" sz="2400" b="1" dirty="0" smtClean="0"/>
              <a:t>1. РЕГИОНАЛЬНЫЙ </a:t>
            </a:r>
          </a:p>
          <a:p>
            <a:pPr algn="ctr">
              <a:buNone/>
            </a:pPr>
            <a:r>
              <a:rPr lang="ru-RU" sz="2400" b="1" dirty="0" smtClean="0"/>
              <a:t>КОМПОНЕНТ</a:t>
            </a:r>
            <a:endParaRPr lang="ru-RU" sz="2400" b="1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67544" y="2924944"/>
            <a:ext cx="4104456" cy="136815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2</a:t>
            </a:r>
            <a:r>
              <a:rPr lang="ru-RU" sz="2400" b="1" dirty="0" smtClean="0"/>
              <a:t>. </a:t>
            </a:r>
            <a:r>
              <a:rPr lang="ru-RU" sz="2000" b="1" dirty="0" smtClean="0"/>
              <a:t>ДОПОЛНИТЕЛЬНОЕ </a:t>
            </a:r>
          </a:p>
          <a:p>
            <a:pPr algn="ctr"/>
            <a:r>
              <a:rPr lang="ru-RU" sz="2000" b="1" dirty="0" smtClean="0"/>
              <a:t>ОБРАЗОВАНИЕ В КРУЖКАХ</a:t>
            </a:r>
            <a:endParaRPr lang="ru-RU" sz="2000" b="1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67544" y="4509120"/>
            <a:ext cx="4104456" cy="135276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 smtClean="0"/>
              <a:t>3.</a:t>
            </a:r>
            <a:r>
              <a:rPr lang="ru-RU" sz="2400" b="1" dirty="0"/>
              <a:t> Содержание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коррекционной </a:t>
            </a:r>
            <a:r>
              <a:rPr lang="ru-RU" sz="2400" b="1" dirty="0"/>
              <a:t>работы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для </a:t>
            </a:r>
            <a:r>
              <a:rPr lang="ru-RU" sz="2400" b="1" dirty="0"/>
              <a:t>детей с ОВЗ в СПДО </a:t>
            </a:r>
          </a:p>
        </p:txBody>
      </p:sp>
      <p:pic>
        <p:nvPicPr>
          <p:cNvPr id="7" name="Picture 2" descr="H:\Дет.сад\Картинки, рисунки\Дети и взрослые\дети рисую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060848"/>
            <a:ext cx="3600400" cy="3384376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30000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428604"/>
            <a:ext cx="7139014" cy="1143008"/>
          </a:xfrm>
        </p:spPr>
        <p:txBody>
          <a:bodyPr>
            <a:normAutofit/>
          </a:bodyPr>
          <a:lstStyle/>
          <a:p>
            <a:pPr algn="ctr"/>
            <a:r>
              <a:rPr lang="ru-RU" altLang="ru-RU" sz="2800" b="1" dirty="0" smtClean="0">
                <a:solidFill>
                  <a:srgbClr val="002060"/>
                </a:solidFill>
              </a:rPr>
              <a:t>Направления взаимодействия с семьями воспитанников:</a:t>
            </a:r>
            <a:endParaRPr lang="en-US" altLang="ru-RU" sz="2800" dirty="0">
              <a:solidFill>
                <a:srgbClr val="002060"/>
              </a:solidFill>
            </a:endParaRPr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blackGray">
          <a:xfrm rot="16200000" flipH="1" flipV="1">
            <a:off x="3700251" y="1507848"/>
            <a:ext cx="657763" cy="755650"/>
          </a:xfrm>
          <a:prstGeom prst="rightArrow">
            <a:avLst>
              <a:gd name="adj1" fmla="val 46509"/>
              <a:gd name="adj2" fmla="val 42052"/>
            </a:avLst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251723" y="5745463"/>
            <a:ext cx="168275" cy="168275"/>
            <a:chOff x="2928" y="2208"/>
            <a:chExt cx="262" cy="262"/>
          </a:xfrm>
        </p:grpSpPr>
        <p:sp>
          <p:nvSpPr>
            <p:cNvPr id="8214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20" name="AutoShape 28"/>
          <p:cNvSpPr>
            <a:spLocks noChangeArrowheads="1"/>
          </p:cNvSpPr>
          <p:nvPr/>
        </p:nvSpPr>
        <p:spPr bwMode="gray">
          <a:xfrm>
            <a:off x="428596" y="2214554"/>
            <a:ext cx="7929618" cy="1571636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gray">
          <a:xfrm>
            <a:off x="714348" y="2285992"/>
            <a:ext cx="7572428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ВЗАИМОПОЗНАНИЕ И ВЗАИМОИНФОРМИРОВАНИЕ </a:t>
            </a:r>
          </a:p>
          <a:p>
            <a:pPr algn="ctr">
              <a:lnSpc>
                <a:spcPct val="90000"/>
              </a:lnSpc>
            </a:pPr>
            <a:r>
              <a:rPr lang="ru-RU" altLang="ru-RU" sz="1400" b="1" dirty="0" smtClean="0">
                <a:solidFill>
                  <a:srgbClr val="002060"/>
                </a:solidFill>
                <a:cs typeface="Arial" charset="0"/>
              </a:rPr>
              <a:t>(</a:t>
            </a:r>
            <a:r>
              <a:rPr lang="ru-RU" sz="1400" dirty="0" smtClean="0"/>
              <a:t>беседы, консультации, буклеты, памятки, папки-передвижки, анкетирование, посещение семей на дому, сбор сведений о семье, проведение Дней открытых дверей, информирование через сайт ДОУ)</a:t>
            </a:r>
            <a:endParaRPr lang="en-US" altLang="ru-RU" sz="14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8226" name="AutoShape 34"/>
          <p:cNvSpPr>
            <a:spLocks noChangeArrowheads="1"/>
          </p:cNvSpPr>
          <p:nvPr/>
        </p:nvSpPr>
        <p:spPr bwMode="blackGray">
          <a:xfrm rot="16200000" flipV="1">
            <a:off x="4434747" y="1446850"/>
            <a:ext cx="636883" cy="755650"/>
          </a:xfrm>
          <a:prstGeom prst="rightArrow">
            <a:avLst>
              <a:gd name="adj1" fmla="val 46509"/>
              <a:gd name="adj2" fmla="val 42098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AutoShape 28"/>
          <p:cNvSpPr>
            <a:spLocks noChangeArrowheads="1"/>
          </p:cNvSpPr>
          <p:nvPr/>
        </p:nvSpPr>
        <p:spPr bwMode="gray">
          <a:xfrm>
            <a:off x="428596" y="3857628"/>
            <a:ext cx="7929618" cy="1357322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AutoShape 28"/>
          <p:cNvSpPr>
            <a:spLocks noChangeArrowheads="1"/>
          </p:cNvSpPr>
          <p:nvPr/>
        </p:nvSpPr>
        <p:spPr bwMode="gray">
          <a:xfrm>
            <a:off x="428596" y="5373216"/>
            <a:ext cx="7929618" cy="1341932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Rectangle 31"/>
          <p:cNvSpPr>
            <a:spLocks noChangeArrowheads="1"/>
          </p:cNvSpPr>
          <p:nvPr/>
        </p:nvSpPr>
        <p:spPr bwMode="gray">
          <a:xfrm>
            <a:off x="1214414" y="3929066"/>
            <a:ext cx="6634339" cy="11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НЕПРЕРЫВНОЕ ОБРАЗОВАНИЕ ВОСПИТЫВАЮЩИХ ВЗРОСЛЫХ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/>
              <a:t>(родительские собрания, семинары-практикумы, тренинги, 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/>
              <a:t>мастер-классы, круглые столы)</a:t>
            </a:r>
            <a:endParaRPr lang="en-US" altLang="ru-RU" sz="14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43" name="Rectangle 31"/>
          <p:cNvSpPr>
            <a:spLocks noChangeArrowheads="1"/>
          </p:cNvSpPr>
          <p:nvPr/>
        </p:nvSpPr>
        <p:spPr bwMode="gray">
          <a:xfrm>
            <a:off x="1000100" y="5451036"/>
            <a:ext cx="7143800" cy="11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СОВМЕСТНАЯ ДЕЯТЕЛЬНОСТЬ </a:t>
            </a:r>
          </a:p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ПЕДАГОГОВ, РОДИТЕЛЕЙ, ДЕТЕЙ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/>
              <a:t>(участие в проектной деятельности, праздники, фестивали, совместные походы и экскурсии, выставки, совместное участие в конкурсах)</a:t>
            </a:r>
            <a:endParaRPr lang="en-US" altLang="ru-RU" sz="1400" b="1" dirty="0">
              <a:solidFill>
                <a:srgbClr val="002060"/>
              </a:solidFill>
              <a:cs typeface="Arial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256989" y="4389227"/>
            <a:ext cx="168275" cy="168275"/>
            <a:chOff x="2928" y="2208"/>
            <a:chExt cx="262" cy="262"/>
          </a:xfrm>
        </p:grpSpPr>
        <p:sp>
          <p:nvSpPr>
            <p:cNvPr id="45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187624" y="2827281"/>
            <a:ext cx="168275" cy="168275"/>
            <a:chOff x="2928" y="2208"/>
            <a:chExt cx="262" cy="262"/>
          </a:xfrm>
        </p:grpSpPr>
        <p:sp>
          <p:nvSpPr>
            <p:cNvPr id="48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1406</TotalTime>
  <Words>402</Words>
  <Application>Microsoft Office PowerPoint</Application>
  <PresentationFormat>Экран (4:3)</PresentationFormat>
  <Paragraphs>69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   Краткая презентация основной образовательной программы дошкольного образования   </vt:lpstr>
      <vt:lpstr>Слайд 2</vt:lpstr>
      <vt:lpstr> </vt:lpstr>
      <vt:lpstr>Цель образовательной программы:</vt:lpstr>
      <vt:lpstr>Основная образовательная программа дошкольного образования включает три основных раздела</vt:lpstr>
      <vt:lpstr>Слайд 6</vt:lpstr>
      <vt:lpstr>Образовательные области, обеспечивающие разностороннее развитие детей по ФГОС ДО:</vt:lpstr>
      <vt:lpstr>Направления вариативной части программы:</vt:lpstr>
      <vt:lpstr>Направления взаимодействия с семьями воспитанников:</vt:lpstr>
      <vt:lpstr>Спасибо за внимание!    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МАЛЫШОК ООП ДОО</dc:title>
  <dc:creator>Оксана Миляхова</dc:creator>
  <cp:lastModifiedBy>Пользователь</cp:lastModifiedBy>
  <cp:revision>208</cp:revision>
  <dcterms:created xsi:type="dcterms:W3CDTF">2013-12-24T12:41:12Z</dcterms:created>
  <dcterms:modified xsi:type="dcterms:W3CDTF">2020-01-24T13:24:33Z</dcterms:modified>
</cp:coreProperties>
</file>